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a Hamah Alfidaa" panose="020B0604020202020204" charset="-78"/>
      <p:regular r:id="rId10"/>
    </p:embeddedFont>
    <p:embeddedFont>
      <p:font typeface="Tek Tall Arabic Bold" panose="020B0604020202020204" charset="-78"/>
      <p:regular r:id="rId11"/>
    </p:embeddedFont>
    <p:embeddedFont>
      <p:font typeface="TT Chocolates" panose="020B0604020202020204" charset="0"/>
      <p:regular r:id="rId12"/>
    </p:embeddedFont>
    <p:embeddedFont>
      <p:font typeface="TT Chocolates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1340" y="-7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sha Sinha" userId="77ef300d2b5c8ecb" providerId="LiveId" clId="{E3BBD1E0-DF60-4578-80C7-73D9A12A2CE8}"/>
    <pc:docChg chg="custSel modSld">
      <pc:chgData name="Prisha Sinha" userId="77ef300d2b5c8ecb" providerId="LiveId" clId="{E3BBD1E0-DF60-4578-80C7-73D9A12A2CE8}" dt="2024-04-13T13:57:45.327" v="15" actId="1035"/>
      <pc:docMkLst>
        <pc:docMk/>
      </pc:docMkLst>
      <pc:sldChg chg="modSp mod">
        <pc:chgData name="Prisha Sinha" userId="77ef300d2b5c8ecb" providerId="LiveId" clId="{E3BBD1E0-DF60-4578-80C7-73D9A12A2CE8}" dt="2024-04-13T13:57:45.327" v="15" actId="1035"/>
        <pc:sldMkLst>
          <pc:docMk/>
          <pc:sldMk cId="0" sldId="256"/>
        </pc:sldMkLst>
        <pc:spChg chg="mod">
          <ac:chgData name="Prisha Sinha" userId="77ef300d2b5c8ecb" providerId="LiveId" clId="{E3BBD1E0-DF60-4578-80C7-73D9A12A2CE8}" dt="2024-04-13T13:57:45.327" v="15" actId="1035"/>
          <ac:spMkLst>
            <pc:docMk/>
            <pc:sldMk cId="0" sldId="256"/>
            <ac:spMk id="3" creationId="{00000000-0000-0000-0000-000000000000}"/>
          </ac:spMkLst>
        </pc:spChg>
        <pc:spChg chg="mod">
          <ac:chgData name="Prisha Sinha" userId="77ef300d2b5c8ecb" providerId="LiveId" clId="{E3BBD1E0-DF60-4578-80C7-73D9A12A2CE8}" dt="2024-04-13T13:39:37.613" v="13" actId="1076"/>
          <ac:spMkLst>
            <pc:docMk/>
            <pc:sldMk cId="0" sldId="256"/>
            <ac:spMk id="4" creationId="{00000000-0000-0000-0000-000000000000}"/>
          </ac:spMkLst>
        </pc:spChg>
      </pc:sldChg>
      <pc:sldChg chg="delSp modSp mod">
        <pc:chgData name="Prisha Sinha" userId="77ef300d2b5c8ecb" providerId="LiveId" clId="{E3BBD1E0-DF60-4578-80C7-73D9A12A2CE8}" dt="2024-04-13T13:02:47.455" v="3" actId="478"/>
        <pc:sldMkLst>
          <pc:docMk/>
          <pc:sldMk cId="0" sldId="263"/>
        </pc:sldMkLst>
        <pc:spChg chg="del mod">
          <ac:chgData name="Prisha Sinha" userId="77ef300d2b5c8ecb" providerId="LiveId" clId="{E3BBD1E0-DF60-4578-80C7-73D9A12A2CE8}" dt="2024-04-13T13:02:42.449" v="1" actId="478"/>
          <ac:spMkLst>
            <pc:docMk/>
            <pc:sldMk cId="0" sldId="263"/>
            <ac:spMk id="5" creationId="{00000000-0000-0000-0000-000000000000}"/>
          </ac:spMkLst>
        </pc:spChg>
        <pc:spChg chg="mod">
          <ac:chgData name="Prisha Sinha" userId="77ef300d2b5c8ecb" providerId="LiveId" clId="{E3BBD1E0-DF60-4578-80C7-73D9A12A2CE8}" dt="2024-04-13T13:02:44.672" v="2" actId="1076"/>
          <ac:spMkLst>
            <pc:docMk/>
            <pc:sldMk cId="0" sldId="263"/>
            <ac:spMk id="6" creationId="{00000000-0000-0000-0000-000000000000}"/>
          </ac:spMkLst>
        </pc:spChg>
        <pc:spChg chg="del">
          <ac:chgData name="Prisha Sinha" userId="77ef300d2b5c8ecb" providerId="LiveId" clId="{E3BBD1E0-DF60-4578-80C7-73D9A12A2CE8}" dt="2024-04-13T13:02:47.455" v="3" actId="478"/>
          <ac:spMkLst>
            <pc:docMk/>
            <pc:sldMk cId="0" sldId="263"/>
            <ac:spMk id="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161026" y="-773622"/>
            <a:ext cx="25077868" cy="17812091"/>
          </a:xfrm>
          <a:custGeom>
            <a:avLst/>
            <a:gdLst/>
            <a:ahLst/>
            <a:cxnLst/>
            <a:rect l="l" t="t" r="r" b="b"/>
            <a:pathLst>
              <a:path w="25077868" h="17812091">
                <a:moveTo>
                  <a:pt x="0" y="0"/>
                </a:moveTo>
                <a:lnTo>
                  <a:pt x="25077868" y="0"/>
                </a:lnTo>
                <a:lnTo>
                  <a:pt x="25077868" y="17812091"/>
                </a:lnTo>
                <a:lnTo>
                  <a:pt x="0" y="17812091"/>
                </a:lnTo>
                <a:lnTo>
                  <a:pt x="0" y="0"/>
                </a:lnTo>
                <a:close/>
              </a:path>
            </a:pathLst>
          </a:custGeom>
          <a:blipFill>
            <a:blip r:embed="rId3">
              <a:alphaModFix amt="53000"/>
            </a:blip>
            <a:stretch>
              <a:fillRect/>
            </a:stretch>
          </a:blipFill>
        </p:spPr>
      </p:sp>
      <p:sp>
        <p:nvSpPr>
          <p:cNvPr id="4" name="TextBox 4"/>
          <p:cNvSpPr txBox="1"/>
          <p:nvPr/>
        </p:nvSpPr>
        <p:spPr>
          <a:xfrm>
            <a:off x="304800" y="1028700"/>
            <a:ext cx="10263628" cy="8481168"/>
          </a:xfrm>
          <a:prstGeom prst="rect">
            <a:avLst/>
          </a:prstGeom>
        </p:spPr>
        <p:txBody>
          <a:bodyPr lIns="0" tIns="0" rIns="0" bIns="0" rtlCol="0" anchor="t">
            <a:spAutoFit/>
          </a:bodyPr>
          <a:lstStyle/>
          <a:p>
            <a:pPr>
              <a:lnSpc>
                <a:spcPts val="16206"/>
              </a:lnSpc>
            </a:pPr>
            <a:r>
              <a:rPr lang="en-US" sz="22200" dirty="0">
                <a:solidFill>
                  <a:srgbClr val="FFFFFF"/>
                </a:solidFill>
                <a:latin typeface="Ara Hamah Alfidaa"/>
              </a:rPr>
              <a:t>INTERVIEW ai Case bot</a:t>
            </a:r>
          </a:p>
          <a:p>
            <a:pPr>
              <a:lnSpc>
                <a:spcPts val="14454"/>
              </a:lnSpc>
            </a:pPr>
            <a:endParaRPr lang="en-US" sz="22200" dirty="0">
              <a:solidFill>
                <a:srgbClr val="FFFFFF"/>
              </a:solidFill>
              <a:latin typeface="Ara Hamah Alfidaa"/>
            </a:endParaRPr>
          </a:p>
        </p:txBody>
      </p:sp>
      <p:sp>
        <p:nvSpPr>
          <p:cNvPr id="5" name="Freeform 5"/>
          <p:cNvSpPr/>
          <p:nvPr/>
        </p:nvSpPr>
        <p:spPr>
          <a:xfrm>
            <a:off x="1261278" y="7581915"/>
            <a:ext cx="7115854" cy="1358481"/>
          </a:xfrm>
          <a:custGeom>
            <a:avLst/>
            <a:gdLst/>
            <a:ahLst/>
            <a:cxnLst/>
            <a:rect l="l" t="t" r="r" b="b"/>
            <a:pathLst>
              <a:path w="7115854" h="1358481">
                <a:moveTo>
                  <a:pt x="0" y="0"/>
                </a:moveTo>
                <a:lnTo>
                  <a:pt x="7115854" y="0"/>
                </a:lnTo>
                <a:lnTo>
                  <a:pt x="7115854" y="1358481"/>
                </a:lnTo>
                <a:lnTo>
                  <a:pt x="0" y="1358481"/>
                </a:lnTo>
                <a:lnTo>
                  <a:pt x="0" y="0"/>
                </a:lnTo>
                <a:close/>
              </a:path>
            </a:pathLst>
          </a:custGeom>
          <a:blipFill>
            <a:blip r:embed="rId4">
              <a:alphaModFix amt="64000"/>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2028353" y="7774236"/>
            <a:ext cx="4679054" cy="973840"/>
            <a:chOff x="0" y="0"/>
            <a:chExt cx="3458262" cy="719759"/>
          </a:xfrm>
        </p:grpSpPr>
        <p:sp>
          <p:nvSpPr>
            <p:cNvPr id="7" name="Freeform 7"/>
            <p:cNvSpPr/>
            <p:nvPr/>
          </p:nvSpPr>
          <p:spPr>
            <a:xfrm>
              <a:off x="0" y="0"/>
              <a:ext cx="3458262" cy="719759"/>
            </a:xfrm>
            <a:custGeom>
              <a:avLst/>
              <a:gdLst/>
              <a:ahLst/>
              <a:cxnLst/>
              <a:rect l="l" t="t" r="r" b="b"/>
              <a:pathLst>
                <a:path w="3458262" h="719759">
                  <a:moveTo>
                    <a:pt x="3255062" y="0"/>
                  </a:moveTo>
                  <a:cubicBezTo>
                    <a:pt x="3367286" y="0"/>
                    <a:pt x="3458262" y="161124"/>
                    <a:pt x="3458262" y="359880"/>
                  </a:cubicBezTo>
                  <a:cubicBezTo>
                    <a:pt x="3458262" y="558636"/>
                    <a:pt x="3367286" y="719759"/>
                    <a:pt x="3255062" y="719759"/>
                  </a:cubicBezTo>
                  <a:lnTo>
                    <a:pt x="203200" y="719759"/>
                  </a:lnTo>
                  <a:cubicBezTo>
                    <a:pt x="90976" y="719759"/>
                    <a:pt x="0" y="558636"/>
                    <a:pt x="0" y="359880"/>
                  </a:cubicBezTo>
                  <a:cubicBezTo>
                    <a:pt x="0" y="161124"/>
                    <a:pt x="90976" y="0"/>
                    <a:pt x="203200" y="0"/>
                  </a:cubicBezTo>
                  <a:close/>
                </a:path>
              </a:pathLst>
            </a:custGeom>
            <a:solidFill>
              <a:srgbClr val="FFFFFF">
                <a:alpha val="85882"/>
              </a:srgbClr>
            </a:solidFill>
          </p:spPr>
        </p:sp>
        <p:sp>
          <p:nvSpPr>
            <p:cNvPr id="8" name="TextBox 8"/>
            <p:cNvSpPr txBox="1"/>
            <p:nvPr/>
          </p:nvSpPr>
          <p:spPr>
            <a:xfrm>
              <a:off x="0" y="66675"/>
              <a:ext cx="3458262" cy="653084"/>
            </a:xfrm>
            <a:prstGeom prst="rect">
              <a:avLst/>
            </a:prstGeom>
          </p:spPr>
          <p:txBody>
            <a:bodyPr lIns="50800" tIns="50800" rIns="50800" bIns="50800" rtlCol="0" anchor="ctr"/>
            <a:lstStyle/>
            <a:p>
              <a:pPr algn="ctr">
                <a:lnSpc>
                  <a:spcPts val="4696"/>
                </a:lnSpc>
              </a:pPr>
              <a:r>
                <a:rPr lang="en-US" sz="4472" spc="35">
                  <a:solidFill>
                    <a:srgbClr val="000000">
                      <a:alpha val="85882"/>
                    </a:srgbClr>
                  </a:solidFill>
                  <a:latin typeface="TT Chocolates"/>
                </a:rPr>
                <a:t>Kasturba Bhawan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5322489">
            <a:off x="4471711" y="-1871268"/>
            <a:ext cx="18116952" cy="12867951"/>
          </a:xfrm>
          <a:custGeom>
            <a:avLst/>
            <a:gdLst/>
            <a:ahLst/>
            <a:cxnLst/>
            <a:rect l="l" t="t" r="r" b="b"/>
            <a:pathLst>
              <a:path w="18116952" h="12867951">
                <a:moveTo>
                  <a:pt x="0" y="0"/>
                </a:moveTo>
                <a:lnTo>
                  <a:pt x="18116952" y="0"/>
                </a:lnTo>
                <a:lnTo>
                  <a:pt x="18116952" y="12867951"/>
                </a:lnTo>
                <a:lnTo>
                  <a:pt x="0" y="12867951"/>
                </a:lnTo>
                <a:lnTo>
                  <a:pt x="0" y="0"/>
                </a:lnTo>
                <a:close/>
              </a:path>
            </a:pathLst>
          </a:custGeom>
          <a:blipFill>
            <a:blip r:embed="rId3">
              <a:alphaModFix amt="53000"/>
            </a:blip>
            <a:stretch>
              <a:fillRect/>
            </a:stretch>
          </a:blipFill>
        </p:spPr>
      </p:sp>
      <p:sp>
        <p:nvSpPr>
          <p:cNvPr id="4" name="Freeform 4"/>
          <p:cNvSpPr/>
          <p:nvPr/>
        </p:nvSpPr>
        <p:spPr>
          <a:xfrm>
            <a:off x="633867" y="2491044"/>
            <a:ext cx="4954760" cy="945909"/>
          </a:xfrm>
          <a:custGeom>
            <a:avLst/>
            <a:gdLst/>
            <a:ahLst/>
            <a:cxnLst/>
            <a:rect l="l" t="t" r="r" b="b"/>
            <a:pathLst>
              <a:path w="4954760" h="945909">
                <a:moveTo>
                  <a:pt x="0" y="0"/>
                </a:moveTo>
                <a:lnTo>
                  <a:pt x="4954760" y="0"/>
                </a:lnTo>
                <a:lnTo>
                  <a:pt x="4954760" y="945908"/>
                </a:lnTo>
                <a:lnTo>
                  <a:pt x="0" y="945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727837" y="1049079"/>
            <a:ext cx="15674213" cy="1637779"/>
          </a:xfrm>
          <a:prstGeom prst="rect">
            <a:avLst/>
          </a:prstGeom>
        </p:spPr>
        <p:txBody>
          <a:bodyPr lIns="0" tIns="0" rIns="0" bIns="0" rtlCol="0" anchor="t">
            <a:spAutoFit/>
          </a:bodyPr>
          <a:lstStyle/>
          <a:p>
            <a:pPr>
              <a:lnSpc>
                <a:spcPts val="11368"/>
              </a:lnSpc>
            </a:pPr>
            <a:r>
              <a:rPr lang="en-US" sz="14575">
                <a:solidFill>
                  <a:srgbClr val="FFFFFF"/>
                </a:solidFill>
                <a:latin typeface="Ara Hamah Alfidaa"/>
              </a:rPr>
              <a:t>What does our model do?</a:t>
            </a:r>
          </a:p>
        </p:txBody>
      </p:sp>
      <p:sp>
        <p:nvSpPr>
          <p:cNvPr id="6" name="TextBox 6"/>
          <p:cNvSpPr txBox="1"/>
          <p:nvPr/>
        </p:nvSpPr>
        <p:spPr>
          <a:xfrm>
            <a:off x="727837" y="2625515"/>
            <a:ext cx="4003540" cy="600766"/>
          </a:xfrm>
          <a:prstGeom prst="rect">
            <a:avLst/>
          </a:prstGeom>
        </p:spPr>
        <p:txBody>
          <a:bodyPr lIns="0" tIns="0" rIns="0" bIns="0" rtlCol="0" anchor="t">
            <a:spAutoFit/>
          </a:bodyPr>
          <a:lstStyle/>
          <a:p>
            <a:pPr algn="ctr">
              <a:lnSpc>
                <a:spcPts val="4861"/>
              </a:lnSpc>
            </a:pPr>
            <a:r>
              <a:rPr lang="en-US" sz="3472" spc="534">
                <a:solidFill>
                  <a:srgbClr val="232E54"/>
                </a:solidFill>
                <a:latin typeface="Tek Tall Arabic Bold"/>
              </a:rPr>
              <a:t>Our vision</a:t>
            </a:r>
          </a:p>
        </p:txBody>
      </p:sp>
      <p:sp>
        <p:nvSpPr>
          <p:cNvPr id="7" name="TextBox 7"/>
          <p:cNvSpPr txBox="1"/>
          <p:nvPr/>
        </p:nvSpPr>
        <p:spPr>
          <a:xfrm>
            <a:off x="727837" y="3150081"/>
            <a:ext cx="16922832" cy="7286785"/>
          </a:xfrm>
          <a:prstGeom prst="rect">
            <a:avLst/>
          </a:prstGeom>
        </p:spPr>
        <p:txBody>
          <a:bodyPr lIns="0" tIns="0" rIns="0" bIns="0" rtlCol="0" anchor="t">
            <a:spAutoFit/>
          </a:bodyPr>
          <a:lstStyle/>
          <a:p>
            <a:pPr>
              <a:lnSpc>
                <a:spcPts val="5759"/>
              </a:lnSpc>
            </a:pPr>
            <a:endParaRPr/>
          </a:p>
          <a:p>
            <a:pPr>
              <a:lnSpc>
                <a:spcPts val="5759"/>
              </a:lnSpc>
            </a:pPr>
            <a:r>
              <a:rPr lang="en-US" sz="4114" spc="32">
                <a:solidFill>
                  <a:srgbClr val="FFFFFF"/>
                </a:solidFill>
                <a:latin typeface="TT Chocolates"/>
              </a:rPr>
              <a:t>Our model aims to carry out the task of conducting consulting case interviews wherein it generates questions after scraping paragraphs from case interview books(pdf’s) .</a:t>
            </a:r>
          </a:p>
          <a:p>
            <a:pPr>
              <a:lnSpc>
                <a:spcPts val="5759"/>
              </a:lnSpc>
            </a:pPr>
            <a:r>
              <a:rPr lang="en-US" sz="4114" spc="32">
                <a:solidFill>
                  <a:srgbClr val="FFFFFF"/>
                </a:solidFill>
                <a:latin typeface="TT Chocolates"/>
              </a:rPr>
              <a:t>It takes spoken response from the interviewee and analyses them.</a:t>
            </a:r>
          </a:p>
          <a:p>
            <a:pPr>
              <a:lnSpc>
                <a:spcPts val="5759"/>
              </a:lnSpc>
            </a:pPr>
            <a:r>
              <a:rPr lang="en-US" sz="4114" spc="32">
                <a:solidFill>
                  <a:srgbClr val="FFFFFF"/>
                </a:solidFill>
                <a:latin typeface="TT Chocolates"/>
              </a:rPr>
              <a:t>If the response contains a certain threshold of keywords, it gives the percentage similarity as output.</a:t>
            </a:r>
          </a:p>
          <a:p>
            <a:pPr>
              <a:lnSpc>
                <a:spcPts val="5759"/>
              </a:lnSpc>
            </a:pPr>
            <a:r>
              <a:rPr lang="en-US" sz="4114" spc="32">
                <a:solidFill>
                  <a:srgbClr val="FFFFFF"/>
                </a:solidFill>
                <a:latin typeface="TT Chocolates"/>
              </a:rPr>
              <a:t>In this way, the interviewee can learn and improve the art of giving case interviews by themselves without requiring any external help.</a:t>
            </a:r>
          </a:p>
          <a:p>
            <a:pPr>
              <a:lnSpc>
                <a:spcPts val="5759"/>
              </a:lnSpc>
              <a:spcBef>
                <a:spcPct val="0"/>
              </a:spcBef>
            </a:pPr>
            <a:endParaRPr lang="en-US" sz="4114" spc="32">
              <a:solidFill>
                <a:srgbClr val="FFFFFF"/>
              </a:solidFill>
              <a:latin typeface="TT Chocolate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4067665" y="-2101948"/>
            <a:ext cx="22355665" cy="15878588"/>
          </a:xfrm>
          <a:custGeom>
            <a:avLst/>
            <a:gdLst/>
            <a:ahLst/>
            <a:cxnLst/>
            <a:rect l="l" t="t" r="r" b="b"/>
            <a:pathLst>
              <a:path w="22355665" h="15878588">
                <a:moveTo>
                  <a:pt x="0" y="0"/>
                </a:moveTo>
                <a:lnTo>
                  <a:pt x="22355665" y="0"/>
                </a:lnTo>
                <a:lnTo>
                  <a:pt x="22355665" y="15878588"/>
                </a:lnTo>
                <a:lnTo>
                  <a:pt x="0" y="15878588"/>
                </a:lnTo>
                <a:lnTo>
                  <a:pt x="0" y="0"/>
                </a:lnTo>
                <a:close/>
              </a:path>
            </a:pathLst>
          </a:custGeom>
          <a:blipFill>
            <a:blip r:embed="rId3">
              <a:alphaModFix amt="53000"/>
            </a:blip>
            <a:stretch>
              <a:fillRect/>
            </a:stretch>
          </a:blipFill>
        </p:spPr>
      </p:sp>
      <p:sp>
        <p:nvSpPr>
          <p:cNvPr id="4" name="Freeform 4"/>
          <p:cNvSpPr/>
          <p:nvPr/>
        </p:nvSpPr>
        <p:spPr>
          <a:xfrm rot="-10800000">
            <a:off x="85658" y="2104580"/>
            <a:ext cx="6015229" cy="5173097"/>
          </a:xfrm>
          <a:custGeom>
            <a:avLst/>
            <a:gdLst/>
            <a:ahLst/>
            <a:cxnLst/>
            <a:rect l="l" t="t" r="r" b="b"/>
            <a:pathLst>
              <a:path w="6015229" h="5173097">
                <a:moveTo>
                  <a:pt x="0" y="0"/>
                </a:moveTo>
                <a:lnTo>
                  <a:pt x="6015229" y="0"/>
                </a:lnTo>
                <a:lnTo>
                  <a:pt x="6015229" y="5173097"/>
                </a:lnTo>
                <a:lnTo>
                  <a:pt x="0" y="5173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717216" y="3119228"/>
            <a:ext cx="4752113" cy="3797201"/>
          </a:xfrm>
          <a:prstGeom prst="rect">
            <a:avLst/>
          </a:prstGeom>
        </p:spPr>
        <p:txBody>
          <a:bodyPr lIns="0" tIns="0" rIns="0" bIns="0" rtlCol="0" anchor="t">
            <a:spAutoFit/>
          </a:bodyPr>
          <a:lstStyle/>
          <a:p>
            <a:pPr>
              <a:lnSpc>
                <a:spcPts val="3043"/>
              </a:lnSpc>
            </a:pPr>
            <a:r>
              <a:rPr lang="en-US" sz="2693" spc="21">
                <a:solidFill>
                  <a:srgbClr val="001E70"/>
                </a:solidFill>
                <a:latin typeface="TT Chocolates Bold"/>
              </a:rPr>
              <a:t>We extracted relevant pages from case interview book pdf’s using PyPdf2 python library. Then using NLTK we preprocessed the data (features like tokenization, Stopwords removal,lemmatization and punctuation removal were used).</a:t>
            </a:r>
          </a:p>
        </p:txBody>
      </p:sp>
      <p:sp>
        <p:nvSpPr>
          <p:cNvPr id="6" name="TextBox 6"/>
          <p:cNvSpPr txBox="1"/>
          <p:nvPr/>
        </p:nvSpPr>
        <p:spPr>
          <a:xfrm>
            <a:off x="459778" y="622264"/>
            <a:ext cx="17313469" cy="1512442"/>
          </a:xfrm>
          <a:prstGeom prst="rect">
            <a:avLst/>
          </a:prstGeom>
        </p:spPr>
        <p:txBody>
          <a:bodyPr lIns="0" tIns="0" rIns="0" bIns="0" rtlCol="0" anchor="t">
            <a:spAutoFit/>
          </a:bodyPr>
          <a:lstStyle/>
          <a:p>
            <a:pPr algn="ctr">
              <a:lnSpc>
                <a:spcPts val="11010"/>
              </a:lnSpc>
            </a:pPr>
            <a:r>
              <a:rPr lang="en-US" sz="12099">
                <a:solidFill>
                  <a:srgbClr val="FFFFFF"/>
                </a:solidFill>
                <a:latin typeface="Ara Hamah Alfidaa"/>
              </a:rPr>
              <a:t>How was it Built?</a:t>
            </a:r>
          </a:p>
        </p:txBody>
      </p:sp>
      <p:sp>
        <p:nvSpPr>
          <p:cNvPr id="7" name="Freeform 7"/>
          <p:cNvSpPr/>
          <p:nvPr/>
        </p:nvSpPr>
        <p:spPr>
          <a:xfrm rot="-10800000">
            <a:off x="5926830" y="5143500"/>
            <a:ext cx="5917930" cy="5089419"/>
          </a:xfrm>
          <a:custGeom>
            <a:avLst/>
            <a:gdLst/>
            <a:ahLst/>
            <a:cxnLst/>
            <a:rect l="l" t="t" r="r" b="b"/>
            <a:pathLst>
              <a:path w="5917930" h="5089419">
                <a:moveTo>
                  <a:pt x="0" y="0"/>
                </a:moveTo>
                <a:lnTo>
                  <a:pt x="5917930" y="0"/>
                </a:lnTo>
                <a:lnTo>
                  <a:pt x="5917930" y="5089419"/>
                </a:lnTo>
                <a:lnTo>
                  <a:pt x="0" y="50894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196739" y="6547344"/>
            <a:ext cx="5270304" cy="3409066"/>
          </a:xfrm>
          <a:prstGeom prst="rect">
            <a:avLst/>
          </a:prstGeom>
        </p:spPr>
        <p:txBody>
          <a:bodyPr lIns="0" tIns="0" rIns="0" bIns="0" rtlCol="0" anchor="t">
            <a:spAutoFit/>
          </a:bodyPr>
          <a:lstStyle/>
          <a:p>
            <a:pPr>
              <a:lnSpc>
                <a:spcPts val="3035"/>
              </a:lnSpc>
            </a:pPr>
            <a:r>
              <a:rPr lang="en-US" sz="2686" spc="21">
                <a:solidFill>
                  <a:srgbClr val="001E70"/>
                </a:solidFill>
                <a:latin typeface="TT Chocolates Bold"/>
              </a:rPr>
              <a:t>The keywords obtained were stored in arrays in an excel file .</a:t>
            </a:r>
          </a:p>
          <a:p>
            <a:pPr>
              <a:lnSpc>
                <a:spcPts val="3035"/>
              </a:lnSpc>
            </a:pPr>
            <a:r>
              <a:rPr lang="en-US" sz="2686" spc="21">
                <a:solidFill>
                  <a:srgbClr val="001E70"/>
                </a:solidFill>
                <a:latin typeface="TT Chocolates Bold"/>
              </a:rPr>
              <a:t>If the spoken answer contains a certain threshold of keywords, the reply is considered good.</a:t>
            </a:r>
          </a:p>
          <a:p>
            <a:pPr>
              <a:lnSpc>
                <a:spcPts val="3035"/>
              </a:lnSpc>
            </a:pPr>
            <a:r>
              <a:rPr lang="en-US" sz="2686" spc="21">
                <a:solidFill>
                  <a:srgbClr val="001E70"/>
                </a:solidFill>
                <a:latin typeface="TT Chocolates Bold"/>
              </a:rPr>
              <a:t>The spoken answer was taken as input through python’s SpeechRecognition library.</a:t>
            </a:r>
          </a:p>
          <a:p>
            <a:pPr>
              <a:lnSpc>
                <a:spcPts val="3035"/>
              </a:lnSpc>
            </a:pPr>
            <a:endParaRPr lang="en-US" sz="2686" spc="21">
              <a:solidFill>
                <a:srgbClr val="001E70"/>
              </a:solidFill>
              <a:latin typeface="TT Chocolates Bold"/>
            </a:endParaRPr>
          </a:p>
        </p:txBody>
      </p:sp>
      <p:sp>
        <p:nvSpPr>
          <p:cNvPr id="9" name="Freeform 9"/>
          <p:cNvSpPr/>
          <p:nvPr/>
        </p:nvSpPr>
        <p:spPr>
          <a:xfrm rot="-10800000">
            <a:off x="11665841" y="2188258"/>
            <a:ext cx="5917930" cy="5089419"/>
          </a:xfrm>
          <a:custGeom>
            <a:avLst/>
            <a:gdLst/>
            <a:ahLst/>
            <a:cxnLst/>
            <a:rect l="l" t="t" r="r" b="b"/>
            <a:pathLst>
              <a:path w="5917930" h="5089419">
                <a:moveTo>
                  <a:pt x="0" y="0"/>
                </a:moveTo>
                <a:lnTo>
                  <a:pt x="5917929" y="0"/>
                </a:lnTo>
                <a:lnTo>
                  <a:pt x="5917929" y="5089419"/>
                </a:lnTo>
                <a:lnTo>
                  <a:pt x="0" y="50894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459778" y="2083483"/>
            <a:ext cx="4695822" cy="774065"/>
          </a:xfrm>
          <a:prstGeom prst="rect">
            <a:avLst/>
          </a:prstGeom>
        </p:spPr>
        <p:txBody>
          <a:bodyPr lIns="0" tIns="0" rIns="0" bIns="0" rtlCol="0" anchor="t">
            <a:spAutoFit/>
          </a:bodyPr>
          <a:lstStyle/>
          <a:p>
            <a:pPr algn="ctr">
              <a:lnSpc>
                <a:spcPts val="6160"/>
              </a:lnSpc>
            </a:pPr>
            <a:r>
              <a:rPr lang="en-US" sz="4400" spc="198">
                <a:solidFill>
                  <a:srgbClr val="001E70"/>
                </a:solidFill>
                <a:latin typeface="Tek Tall Arabic Bold"/>
              </a:rPr>
              <a:t>Dataset creation</a:t>
            </a:r>
          </a:p>
        </p:txBody>
      </p:sp>
      <p:sp>
        <p:nvSpPr>
          <p:cNvPr id="11" name="TextBox 11"/>
          <p:cNvSpPr txBox="1"/>
          <p:nvPr/>
        </p:nvSpPr>
        <p:spPr>
          <a:xfrm>
            <a:off x="6196739" y="2326113"/>
            <a:ext cx="4695822" cy="774065"/>
          </a:xfrm>
          <a:prstGeom prst="rect">
            <a:avLst/>
          </a:prstGeom>
        </p:spPr>
        <p:txBody>
          <a:bodyPr lIns="0" tIns="0" rIns="0" bIns="0" rtlCol="0" anchor="t">
            <a:spAutoFit/>
          </a:bodyPr>
          <a:lstStyle/>
          <a:p>
            <a:pPr algn="ctr">
              <a:lnSpc>
                <a:spcPts val="6160"/>
              </a:lnSpc>
            </a:pPr>
            <a:r>
              <a:rPr lang="en-US" sz="4400" spc="198">
                <a:solidFill>
                  <a:srgbClr val="001E70"/>
                </a:solidFill>
                <a:latin typeface="Tek Tall Arabic Bold"/>
              </a:rPr>
              <a:t>Idea</a:t>
            </a:r>
          </a:p>
        </p:txBody>
      </p:sp>
      <p:sp>
        <p:nvSpPr>
          <p:cNvPr id="12" name="TextBox 12"/>
          <p:cNvSpPr txBox="1"/>
          <p:nvPr/>
        </p:nvSpPr>
        <p:spPr>
          <a:xfrm>
            <a:off x="12210524" y="2326113"/>
            <a:ext cx="4695822" cy="774065"/>
          </a:xfrm>
          <a:prstGeom prst="rect">
            <a:avLst/>
          </a:prstGeom>
        </p:spPr>
        <p:txBody>
          <a:bodyPr lIns="0" tIns="0" rIns="0" bIns="0" rtlCol="0" anchor="t">
            <a:spAutoFit/>
          </a:bodyPr>
          <a:lstStyle/>
          <a:p>
            <a:pPr algn="ctr">
              <a:lnSpc>
                <a:spcPts val="6160"/>
              </a:lnSpc>
            </a:pPr>
            <a:r>
              <a:rPr lang="en-US" sz="4400" spc="198">
                <a:solidFill>
                  <a:srgbClr val="001E70"/>
                </a:solidFill>
                <a:latin typeface="Tek Tall Arabic Bold"/>
              </a:rPr>
              <a:t>Principle</a:t>
            </a:r>
          </a:p>
        </p:txBody>
      </p:sp>
      <p:sp>
        <p:nvSpPr>
          <p:cNvPr id="13" name="TextBox 13"/>
          <p:cNvSpPr txBox="1"/>
          <p:nvPr/>
        </p:nvSpPr>
        <p:spPr>
          <a:xfrm>
            <a:off x="12302261" y="3119228"/>
            <a:ext cx="4512349" cy="3834225"/>
          </a:xfrm>
          <a:prstGeom prst="rect">
            <a:avLst/>
          </a:prstGeom>
        </p:spPr>
        <p:txBody>
          <a:bodyPr lIns="0" tIns="0" rIns="0" bIns="0" rtlCol="0" anchor="t">
            <a:spAutoFit/>
          </a:bodyPr>
          <a:lstStyle/>
          <a:p>
            <a:pPr>
              <a:lnSpc>
                <a:spcPts val="3412"/>
              </a:lnSpc>
            </a:pPr>
            <a:r>
              <a:rPr lang="en-US" sz="3019" spc="24">
                <a:solidFill>
                  <a:srgbClr val="001E70"/>
                </a:solidFill>
                <a:latin typeface="TT Chocolates Bold"/>
              </a:rPr>
              <a:t>We do webscraping using BeautifulSoup.The model works on LMQG.</a:t>
            </a:r>
          </a:p>
          <a:p>
            <a:pPr>
              <a:lnSpc>
                <a:spcPts val="3412"/>
              </a:lnSpc>
            </a:pPr>
            <a:r>
              <a:rPr lang="en-US" sz="3019" spc="24">
                <a:solidFill>
                  <a:srgbClr val="001E70"/>
                </a:solidFill>
                <a:latin typeface="TT Chocolates Bold"/>
              </a:rPr>
              <a:t>LMQG is a Python library designed for generating questions from given text paragraphs using pre-trained language models.</a:t>
            </a:r>
          </a:p>
          <a:p>
            <a:pPr>
              <a:lnSpc>
                <a:spcPts val="3412"/>
              </a:lnSpc>
            </a:pPr>
            <a:endParaRPr lang="en-US" sz="3019" spc="24">
              <a:solidFill>
                <a:srgbClr val="001E70"/>
              </a:solidFill>
              <a:latin typeface="TT Chocolates Bold"/>
            </a:endParaRPr>
          </a:p>
        </p:txBody>
      </p:sp>
      <p:sp>
        <p:nvSpPr>
          <p:cNvPr id="14" name="TextBox 14"/>
          <p:cNvSpPr txBox="1"/>
          <p:nvPr/>
        </p:nvSpPr>
        <p:spPr>
          <a:xfrm>
            <a:off x="6539571" y="5751621"/>
            <a:ext cx="4375925" cy="709420"/>
          </a:xfrm>
          <a:prstGeom prst="rect">
            <a:avLst/>
          </a:prstGeom>
        </p:spPr>
        <p:txBody>
          <a:bodyPr lIns="0" tIns="0" rIns="0" bIns="0" rtlCol="0" anchor="t">
            <a:spAutoFit/>
          </a:bodyPr>
          <a:lstStyle/>
          <a:p>
            <a:pPr algn="ctr">
              <a:lnSpc>
                <a:spcPts val="5740"/>
              </a:lnSpc>
            </a:pPr>
            <a:r>
              <a:rPr lang="en-US" sz="4100" spc="184">
                <a:solidFill>
                  <a:srgbClr val="001E70"/>
                </a:solidFill>
                <a:latin typeface="Tek Tall Arabic Bold"/>
              </a:rPr>
              <a:t>Idea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3" name="Freeform 3"/>
          <p:cNvSpPr/>
          <p:nvPr/>
        </p:nvSpPr>
        <p:spPr>
          <a:xfrm>
            <a:off x="0" y="849211"/>
            <a:ext cx="7996237" cy="1526554"/>
          </a:xfrm>
          <a:custGeom>
            <a:avLst/>
            <a:gdLst/>
            <a:ahLst/>
            <a:cxnLst/>
            <a:rect l="l" t="t" r="r" b="b"/>
            <a:pathLst>
              <a:path w="7996237" h="1526554">
                <a:moveTo>
                  <a:pt x="0" y="0"/>
                </a:moveTo>
                <a:lnTo>
                  <a:pt x="7996237" y="0"/>
                </a:lnTo>
                <a:lnTo>
                  <a:pt x="7996237" y="1526554"/>
                </a:lnTo>
                <a:lnTo>
                  <a:pt x="0" y="1526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717765" y="849211"/>
            <a:ext cx="6541535" cy="1248839"/>
          </a:xfrm>
          <a:custGeom>
            <a:avLst/>
            <a:gdLst/>
            <a:ahLst/>
            <a:cxnLst/>
            <a:rect l="l" t="t" r="r" b="b"/>
            <a:pathLst>
              <a:path w="6541535" h="1248839">
                <a:moveTo>
                  <a:pt x="0" y="0"/>
                </a:moveTo>
                <a:lnTo>
                  <a:pt x="6541535" y="0"/>
                </a:lnTo>
                <a:lnTo>
                  <a:pt x="6541535" y="1248838"/>
                </a:lnTo>
                <a:lnTo>
                  <a:pt x="0" y="1248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168330" y="6991232"/>
            <a:ext cx="34149427" cy="15111121"/>
          </a:xfrm>
          <a:custGeom>
            <a:avLst/>
            <a:gdLst/>
            <a:ahLst/>
            <a:cxnLst/>
            <a:rect l="l" t="t" r="r" b="b"/>
            <a:pathLst>
              <a:path w="34149427" h="15111121">
                <a:moveTo>
                  <a:pt x="0" y="0"/>
                </a:moveTo>
                <a:lnTo>
                  <a:pt x="34149427" y="0"/>
                </a:lnTo>
                <a:lnTo>
                  <a:pt x="34149427" y="15111121"/>
                </a:lnTo>
                <a:lnTo>
                  <a:pt x="0" y="15111121"/>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498831" y="2592503"/>
            <a:ext cx="6998575" cy="2277110"/>
          </a:xfrm>
          <a:prstGeom prst="rect">
            <a:avLst/>
          </a:prstGeom>
        </p:spPr>
        <p:txBody>
          <a:bodyPr lIns="0" tIns="0" rIns="0" bIns="0" rtlCol="0" anchor="t">
            <a:spAutoFit/>
          </a:bodyPr>
          <a:lstStyle/>
          <a:p>
            <a:pPr>
              <a:lnSpc>
                <a:spcPts val="3640"/>
              </a:lnSpc>
              <a:spcBef>
                <a:spcPct val="0"/>
              </a:spcBef>
            </a:pPr>
            <a:r>
              <a:rPr lang="en-US" sz="2600" spc="20">
                <a:solidFill>
                  <a:srgbClr val="FFFFFF"/>
                </a:solidFill>
                <a:latin typeface="TT Chocolates"/>
              </a:rPr>
              <a:t>it consists of question generation (QG) and answer extraction (AE) models independently, where AE will parse all the sentences in the context to extract answers, and QG will generate questions on the answers. </a:t>
            </a:r>
          </a:p>
        </p:txBody>
      </p:sp>
      <p:sp>
        <p:nvSpPr>
          <p:cNvPr id="7" name="Freeform 7"/>
          <p:cNvSpPr/>
          <p:nvPr/>
        </p:nvSpPr>
        <p:spPr>
          <a:xfrm>
            <a:off x="4929503" y="4595725"/>
            <a:ext cx="7556162" cy="5492934"/>
          </a:xfrm>
          <a:custGeom>
            <a:avLst/>
            <a:gdLst/>
            <a:ahLst/>
            <a:cxnLst/>
            <a:rect l="l" t="t" r="r" b="b"/>
            <a:pathLst>
              <a:path w="7556162" h="5492934">
                <a:moveTo>
                  <a:pt x="0" y="0"/>
                </a:moveTo>
                <a:lnTo>
                  <a:pt x="7556162" y="0"/>
                </a:lnTo>
                <a:lnTo>
                  <a:pt x="7556162" y="5492934"/>
                </a:lnTo>
                <a:lnTo>
                  <a:pt x="0" y="5492934"/>
                </a:lnTo>
                <a:lnTo>
                  <a:pt x="0" y="0"/>
                </a:lnTo>
                <a:close/>
              </a:path>
            </a:pathLst>
          </a:custGeom>
          <a:blipFill>
            <a:blip r:embed="rId7"/>
            <a:stretch>
              <a:fillRect r="-21" b="-9136"/>
            </a:stretch>
          </a:blipFill>
        </p:spPr>
      </p:sp>
      <p:sp>
        <p:nvSpPr>
          <p:cNvPr id="8" name="TextBox 8"/>
          <p:cNvSpPr txBox="1"/>
          <p:nvPr/>
        </p:nvSpPr>
        <p:spPr>
          <a:xfrm>
            <a:off x="10489245" y="2318615"/>
            <a:ext cx="6998575" cy="2277110"/>
          </a:xfrm>
          <a:prstGeom prst="rect">
            <a:avLst/>
          </a:prstGeom>
        </p:spPr>
        <p:txBody>
          <a:bodyPr lIns="0" tIns="0" rIns="0" bIns="0" rtlCol="0" anchor="t">
            <a:spAutoFit/>
          </a:bodyPr>
          <a:lstStyle/>
          <a:p>
            <a:pPr>
              <a:lnSpc>
                <a:spcPts val="3640"/>
              </a:lnSpc>
              <a:spcBef>
                <a:spcPct val="0"/>
              </a:spcBef>
            </a:pPr>
            <a:r>
              <a:rPr lang="en-US" sz="2600" spc="20">
                <a:solidFill>
                  <a:srgbClr val="FFFFFF"/>
                </a:solidFill>
                <a:latin typeface="TT Chocolates"/>
              </a:rPr>
              <a:t>End2end model will generate a list of question and answer pairs in an end-to-end manner. In practice, Pipeline and Multitask generate more question and answer pairs, while End2end generates less but a few times faster.</a:t>
            </a:r>
          </a:p>
        </p:txBody>
      </p:sp>
      <p:sp>
        <p:nvSpPr>
          <p:cNvPr id="9" name="TextBox 9"/>
          <p:cNvSpPr txBox="1"/>
          <p:nvPr/>
        </p:nvSpPr>
        <p:spPr>
          <a:xfrm>
            <a:off x="4996511" y="-133350"/>
            <a:ext cx="6998575" cy="1137287"/>
          </a:xfrm>
          <a:prstGeom prst="rect">
            <a:avLst/>
          </a:prstGeom>
        </p:spPr>
        <p:txBody>
          <a:bodyPr lIns="0" tIns="0" rIns="0" bIns="0" rtlCol="0" anchor="t">
            <a:spAutoFit/>
          </a:bodyPr>
          <a:lstStyle/>
          <a:p>
            <a:pPr algn="ctr">
              <a:lnSpc>
                <a:spcPts val="9239"/>
              </a:lnSpc>
              <a:spcBef>
                <a:spcPct val="0"/>
              </a:spcBef>
            </a:pPr>
            <a:r>
              <a:rPr lang="en-US" sz="6599" spc="52">
                <a:solidFill>
                  <a:srgbClr val="FFFFFF"/>
                </a:solidFill>
                <a:latin typeface="TT Chocolates"/>
              </a:rPr>
              <a:t>LMQG</a:t>
            </a:r>
          </a:p>
        </p:txBody>
      </p:sp>
      <p:sp>
        <p:nvSpPr>
          <p:cNvPr id="10" name="TextBox 10"/>
          <p:cNvSpPr txBox="1"/>
          <p:nvPr/>
        </p:nvSpPr>
        <p:spPr>
          <a:xfrm>
            <a:off x="0" y="1153945"/>
            <a:ext cx="6084495" cy="662494"/>
          </a:xfrm>
          <a:prstGeom prst="rect">
            <a:avLst/>
          </a:prstGeom>
        </p:spPr>
        <p:txBody>
          <a:bodyPr lIns="0" tIns="0" rIns="0" bIns="0" rtlCol="0" anchor="t">
            <a:spAutoFit/>
          </a:bodyPr>
          <a:lstStyle/>
          <a:p>
            <a:pPr algn="ctr">
              <a:lnSpc>
                <a:spcPts val="5330"/>
              </a:lnSpc>
            </a:pPr>
            <a:r>
              <a:rPr lang="en-US" sz="3807" spc="270">
                <a:solidFill>
                  <a:srgbClr val="232E54"/>
                </a:solidFill>
                <a:latin typeface="Tek Tall Arabic Bold"/>
              </a:rPr>
              <a:t>Pipeline and Multitask QAG</a:t>
            </a:r>
          </a:p>
        </p:txBody>
      </p:sp>
      <p:sp>
        <p:nvSpPr>
          <p:cNvPr id="11" name="TextBox 11"/>
          <p:cNvSpPr txBox="1"/>
          <p:nvPr/>
        </p:nvSpPr>
        <p:spPr>
          <a:xfrm>
            <a:off x="9952351" y="1035572"/>
            <a:ext cx="6584557" cy="780867"/>
          </a:xfrm>
          <a:prstGeom prst="rect">
            <a:avLst/>
          </a:prstGeom>
        </p:spPr>
        <p:txBody>
          <a:bodyPr lIns="0" tIns="0" rIns="0" bIns="0" rtlCol="0" anchor="t">
            <a:spAutoFit/>
          </a:bodyPr>
          <a:lstStyle/>
          <a:p>
            <a:pPr algn="ctr">
              <a:lnSpc>
                <a:spcPts val="6310"/>
              </a:lnSpc>
            </a:pPr>
            <a:r>
              <a:rPr lang="en-US" sz="4507" spc="320">
                <a:solidFill>
                  <a:srgbClr val="232E54"/>
                </a:solidFill>
                <a:latin typeface="Tek Tall Arabic Bold"/>
              </a:rPr>
              <a:t>End2end QAG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a:off x="-4439764" y="0"/>
            <a:ext cx="22355665" cy="15878588"/>
          </a:xfrm>
          <a:custGeom>
            <a:avLst/>
            <a:gdLst/>
            <a:ahLst/>
            <a:cxnLst/>
            <a:rect l="l" t="t" r="r" b="b"/>
            <a:pathLst>
              <a:path w="22355665" h="15878588">
                <a:moveTo>
                  <a:pt x="0" y="0"/>
                </a:moveTo>
                <a:lnTo>
                  <a:pt x="22355665" y="0"/>
                </a:lnTo>
                <a:lnTo>
                  <a:pt x="22355665" y="15878588"/>
                </a:lnTo>
                <a:lnTo>
                  <a:pt x="0" y="15878588"/>
                </a:lnTo>
                <a:lnTo>
                  <a:pt x="0" y="0"/>
                </a:lnTo>
                <a:close/>
              </a:path>
            </a:pathLst>
          </a:custGeom>
          <a:blipFill>
            <a:blip r:embed="rId3">
              <a:alphaModFix amt="53000"/>
            </a:blip>
            <a:stretch>
              <a:fillRect/>
            </a:stretch>
          </a:blipFill>
        </p:spPr>
      </p:sp>
      <p:sp>
        <p:nvSpPr>
          <p:cNvPr id="4" name="TextBox 4"/>
          <p:cNvSpPr txBox="1"/>
          <p:nvPr/>
        </p:nvSpPr>
        <p:spPr>
          <a:xfrm>
            <a:off x="1982702" y="502116"/>
            <a:ext cx="14322596" cy="2588261"/>
          </a:xfrm>
          <a:prstGeom prst="rect">
            <a:avLst/>
          </a:prstGeom>
        </p:spPr>
        <p:txBody>
          <a:bodyPr lIns="0" tIns="0" rIns="0" bIns="0" rtlCol="0" anchor="t">
            <a:spAutoFit/>
          </a:bodyPr>
          <a:lstStyle/>
          <a:p>
            <a:pPr algn="ctr">
              <a:lnSpc>
                <a:spcPts val="21139"/>
              </a:lnSpc>
            </a:pPr>
            <a:r>
              <a:rPr lang="en-US" sz="15099">
                <a:solidFill>
                  <a:srgbClr val="FFFFFF"/>
                </a:solidFill>
                <a:latin typeface="Ara Hamah Alfidaa"/>
              </a:rPr>
              <a:t>Challenges faced</a:t>
            </a:r>
          </a:p>
        </p:txBody>
      </p:sp>
      <p:sp>
        <p:nvSpPr>
          <p:cNvPr id="5" name="TextBox 5"/>
          <p:cNvSpPr txBox="1"/>
          <p:nvPr/>
        </p:nvSpPr>
        <p:spPr>
          <a:xfrm>
            <a:off x="1297982" y="3299460"/>
            <a:ext cx="15007316" cy="6059377"/>
          </a:xfrm>
          <a:prstGeom prst="rect">
            <a:avLst/>
          </a:prstGeom>
        </p:spPr>
        <p:txBody>
          <a:bodyPr lIns="0" tIns="0" rIns="0" bIns="0" rtlCol="0" anchor="t">
            <a:spAutoFit/>
          </a:bodyPr>
          <a:lstStyle/>
          <a:p>
            <a:pPr algn="ctr">
              <a:lnSpc>
                <a:spcPts val="5372"/>
              </a:lnSpc>
            </a:pPr>
            <a:r>
              <a:rPr lang="en-US" sz="3837" spc="30">
                <a:solidFill>
                  <a:srgbClr val="FFFFFF"/>
                </a:solidFill>
                <a:latin typeface="TT Chocolates"/>
              </a:rPr>
              <a:t>We explored pretrained models such as BERT and Ragflow earlier but decided that LMQG is the best fit for our idea. Thus,it took us time before we finally reached to a conclusion about which pretrained model to use. </a:t>
            </a:r>
          </a:p>
          <a:p>
            <a:pPr algn="ctr">
              <a:lnSpc>
                <a:spcPts val="5372"/>
              </a:lnSpc>
            </a:pPr>
            <a:r>
              <a:rPr lang="en-US" sz="3837" spc="30">
                <a:solidFill>
                  <a:srgbClr val="FFFFFF"/>
                </a:solidFill>
                <a:latin typeface="TT Chocolates"/>
              </a:rPr>
              <a:t>Splitting of text into questions and answers while creating the dataset was done manually which took a significant amount of time. This was before we used LMQG.</a:t>
            </a:r>
          </a:p>
          <a:p>
            <a:pPr algn="ctr">
              <a:lnSpc>
                <a:spcPts val="5372"/>
              </a:lnSpc>
            </a:pPr>
            <a:r>
              <a:rPr lang="en-US" sz="3837" spc="30">
                <a:solidFill>
                  <a:srgbClr val="FFFFFF"/>
                </a:solidFill>
                <a:latin typeface="TT Chocolates"/>
              </a:rPr>
              <a:t>We faced issues while deploying the project on streamlit.</a:t>
            </a:r>
          </a:p>
          <a:p>
            <a:pPr algn="ctr">
              <a:lnSpc>
                <a:spcPts val="5372"/>
              </a:lnSpc>
              <a:spcBef>
                <a:spcPct val="0"/>
              </a:spcBef>
            </a:pPr>
            <a:endParaRPr lang="en-US" sz="3837" spc="30">
              <a:solidFill>
                <a:srgbClr val="FFFFFF"/>
              </a:solidFill>
              <a:latin typeface="TT Chocolate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3" name="Freeform 3"/>
          <p:cNvSpPr/>
          <p:nvPr/>
        </p:nvSpPr>
        <p:spPr>
          <a:xfrm rot="-10800000">
            <a:off x="-6981731" y="-181676"/>
            <a:ext cx="18116952" cy="12867951"/>
          </a:xfrm>
          <a:custGeom>
            <a:avLst/>
            <a:gdLst/>
            <a:ahLst/>
            <a:cxnLst/>
            <a:rect l="l" t="t" r="r" b="b"/>
            <a:pathLst>
              <a:path w="18116952" h="12867951">
                <a:moveTo>
                  <a:pt x="0" y="0"/>
                </a:moveTo>
                <a:lnTo>
                  <a:pt x="18116951" y="0"/>
                </a:lnTo>
                <a:lnTo>
                  <a:pt x="18116951" y="12867951"/>
                </a:lnTo>
                <a:lnTo>
                  <a:pt x="0" y="12867951"/>
                </a:lnTo>
                <a:lnTo>
                  <a:pt x="0" y="0"/>
                </a:lnTo>
                <a:close/>
              </a:path>
            </a:pathLst>
          </a:custGeom>
          <a:blipFill>
            <a:blip r:embed="rId3">
              <a:alphaModFix amt="53000"/>
            </a:blip>
            <a:stretch>
              <a:fillRect/>
            </a:stretch>
          </a:blipFill>
        </p:spPr>
      </p:sp>
      <p:sp>
        <p:nvSpPr>
          <p:cNvPr id="4" name="Freeform 4"/>
          <p:cNvSpPr/>
          <p:nvPr/>
        </p:nvSpPr>
        <p:spPr>
          <a:xfrm>
            <a:off x="6101753" y="2254396"/>
            <a:ext cx="6084495" cy="1161585"/>
          </a:xfrm>
          <a:custGeom>
            <a:avLst/>
            <a:gdLst/>
            <a:ahLst/>
            <a:cxnLst/>
            <a:rect l="l" t="t" r="r" b="b"/>
            <a:pathLst>
              <a:path w="6084495" h="1161585">
                <a:moveTo>
                  <a:pt x="0" y="0"/>
                </a:moveTo>
                <a:lnTo>
                  <a:pt x="6084494" y="0"/>
                </a:lnTo>
                <a:lnTo>
                  <a:pt x="6084494" y="1161585"/>
                </a:lnTo>
                <a:lnTo>
                  <a:pt x="0" y="1161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527115" y="-151977"/>
            <a:ext cx="15233770" cy="2123229"/>
          </a:xfrm>
          <a:prstGeom prst="rect">
            <a:avLst/>
          </a:prstGeom>
        </p:spPr>
        <p:txBody>
          <a:bodyPr lIns="0" tIns="0" rIns="0" bIns="0" rtlCol="0" anchor="t">
            <a:spAutoFit/>
          </a:bodyPr>
          <a:lstStyle/>
          <a:p>
            <a:pPr algn="ctr">
              <a:lnSpc>
                <a:spcPts val="17371"/>
              </a:lnSpc>
            </a:pPr>
            <a:r>
              <a:rPr lang="en-US" sz="12408">
                <a:solidFill>
                  <a:srgbClr val="FFFFFF"/>
                </a:solidFill>
                <a:latin typeface="Ara Hamah Alfidaa"/>
              </a:rPr>
              <a:t>ERROR analysis</a:t>
            </a:r>
          </a:p>
        </p:txBody>
      </p:sp>
      <p:sp>
        <p:nvSpPr>
          <p:cNvPr id="6" name="TextBox 6"/>
          <p:cNvSpPr txBox="1"/>
          <p:nvPr/>
        </p:nvSpPr>
        <p:spPr>
          <a:xfrm>
            <a:off x="1527115" y="4168102"/>
            <a:ext cx="15233770" cy="4092194"/>
          </a:xfrm>
          <a:prstGeom prst="rect">
            <a:avLst/>
          </a:prstGeom>
        </p:spPr>
        <p:txBody>
          <a:bodyPr lIns="0" tIns="0" rIns="0" bIns="0" rtlCol="0" anchor="t">
            <a:spAutoFit/>
          </a:bodyPr>
          <a:lstStyle/>
          <a:p>
            <a:pPr algn="ctr">
              <a:lnSpc>
                <a:spcPts val="5453"/>
              </a:lnSpc>
            </a:pPr>
            <a:r>
              <a:rPr lang="en-US" sz="3895" spc="31">
                <a:solidFill>
                  <a:srgbClr val="FFFFFF"/>
                </a:solidFill>
                <a:latin typeface="TT Chocolates"/>
              </a:rPr>
              <a:t>Since we used only LMQG ,there wasn’t a need to calculate F1 score or do hyperparameter tuning for this project. However, we have calculated similarity score for this which is an evaluation metric for our model.</a:t>
            </a:r>
          </a:p>
          <a:p>
            <a:pPr algn="ctr">
              <a:lnSpc>
                <a:spcPts val="5453"/>
              </a:lnSpc>
              <a:spcBef>
                <a:spcPct val="0"/>
              </a:spcBef>
            </a:pPr>
            <a:r>
              <a:rPr lang="en-US" sz="3895" spc="31">
                <a:solidFill>
                  <a:srgbClr val="FFFFFF"/>
                </a:solidFill>
                <a:latin typeface="TT Chocolates"/>
              </a:rPr>
              <a:t>Furthurmore , if the similarity score is less than a certain threshold ,our model suggests an appropriate answer, thereby facilitating a more efficient learning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4"/>
            <a:stretch>
              <a:fillRect l="-42415" t="-4760" r="-6863" b="-13993"/>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2004149" y="1550047"/>
            <a:ext cx="14630400" cy="82296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268182" y="-772916"/>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1434838" y="2324097"/>
            <a:ext cx="8334816" cy="4714391"/>
          </a:xfrm>
          <a:prstGeom prst="rect">
            <a:avLst/>
          </a:prstGeom>
        </p:spPr>
        <p:txBody>
          <a:bodyPr lIns="0" tIns="0" rIns="0" bIns="0" rtlCol="0" anchor="t">
            <a:spAutoFit/>
          </a:bodyPr>
          <a:lstStyle/>
          <a:p>
            <a:pPr>
              <a:lnSpc>
                <a:spcPts val="17175"/>
              </a:lnSpc>
            </a:pPr>
            <a:r>
              <a:rPr lang="en-US" sz="23527" dirty="0">
                <a:solidFill>
                  <a:srgbClr val="FFFFFF"/>
                </a:solidFill>
                <a:latin typeface="Ara Hamah Alfidaa"/>
              </a:rPr>
              <a:t>Thank</a:t>
            </a:r>
          </a:p>
          <a:p>
            <a:pPr>
              <a:lnSpc>
                <a:spcPts val="17175"/>
              </a:lnSpc>
            </a:pPr>
            <a:r>
              <a:rPr lang="en-US" sz="23527" dirty="0">
                <a:solidFill>
                  <a:srgbClr val="FFFFFF"/>
                </a:solidFill>
                <a:latin typeface="Ara Hamah Alfidaa"/>
              </a:rPr>
              <a:t>you!</a:t>
            </a:r>
          </a:p>
        </p:txBody>
      </p:sp>
      <p:sp>
        <p:nvSpPr>
          <p:cNvPr id="6" name="Freeform 6"/>
          <p:cNvSpPr/>
          <p:nvPr/>
        </p:nvSpPr>
        <p:spPr>
          <a:xfrm>
            <a:off x="1434838" y="7515503"/>
            <a:ext cx="6470368" cy="1235252"/>
          </a:xfrm>
          <a:custGeom>
            <a:avLst/>
            <a:gdLst/>
            <a:ahLst/>
            <a:cxnLst/>
            <a:rect l="l" t="t" r="r" b="b"/>
            <a:pathLst>
              <a:path w="6470368" h="1235252">
                <a:moveTo>
                  <a:pt x="0" y="0"/>
                </a:moveTo>
                <a:lnTo>
                  <a:pt x="6470368" y="0"/>
                </a:lnTo>
                <a:lnTo>
                  <a:pt x="6470368" y="1235252"/>
                </a:lnTo>
                <a:lnTo>
                  <a:pt x="0" y="12352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454</Words>
  <Application>Microsoft Office PowerPoint</Application>
  <PresentationFormat>Custom</PresentationFormat>
  <Paragraphs>34</Paragraphs>
  <Slides>8</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TT Chocolates</vt:lpstr>
      <vt:lpstr>Tek Tall Arabic Bold</vt:lpstr>
      <vt:lpstr>Arial</vt:lpstr>
      <vt:lpstr>Calibri</vt:lpstr>
      <vt:lpstr>Ara Hamah Alfidaa</vt:lpstr>
      <vt:lpstr>TT Chocolates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dc:creator>Prisha Sinha</dc:creator>
  <cp:lastModifiedBy>Prisha Sinha</cp:lastModifiedBy>
  <cp:revision>1</cp:revision>
  <dcterms:created xsi:type="dcterms:W3CDTF">2006-08-16T00:00:00Z</dcterms:created>
  <dcterms:modified xsi:type="dcterms:W3CDTF">2024-04-13T13:57:46Z</dcterms:modified>
  <dc:identifier>DAGCSeoSvEQ</dc:identifier>
</cp:coreProperties>
</file>